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  <p:sldMasterId id="2147483672" r:id="rId2"/>
  </p:sldMasterIdLst>
  <p:notesMasterIdLst>
    <p:notesMasterId r:id="rId5"/>
  </p:notesMasterIdLst>
  <p:sldIdLst>
    <p:sldId id="261" r:id="rId3"/>
    <p:sldId id="265" r:id="rId4"/>
  </p:sldIdLst>
  <p:sldSz cx="12192000" cy="6858000"/>
  <p:notesSz cx="6858000" cy="9144000"/>
  <p:embeddedFontLst>
    <p:embeddedFont>
      <p:font typeface="Inter" panose="02000503000000020004" pitchFamily="2" charset="0"/>
      <p:regular r:id="rId6"/>
      <p:bold r:id="rId7"/>
    </p:embeddedFont>
    <p:embeddedFont>
      <p:font typeface="Inter Medium" panose="02000503000000020004" pitchFamily="2" charset="0"/>
      <p:regular r:id="rId8"/>
    </p:embeddedFont>
    <p:embeddedFont>
      <p:font typeface="Inter SemiBold" panose="02000503000000020004" pitchFamily="2" charset="0"/>
      <p:regular r:id="rId9"/>
      <p:bold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5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62"/>
    <p:restoredTop sz="71830"/>
  </p:normalViewPr>
  <p:slideViewPr>
    <p:cSldViewPr snapToGrid="0" showGuides="1">
      <p:cViewPr varScale="1">
        <p:scale>
          <a:sx n="84" d="100"/>
          <a:sy n="84" d="100"/>
        </p:scale>
        <p:origin x="224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921C4-209A-D142-8274-D0D563B067A5}" type="datetimeFigureOut">
              <a:rPr lang="pt-PT" smtClean="0"/>
              <a:t>08/04/25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670E1-C7CE-C64A-97E8-CB585972D50B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14195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pt-PT" dirty="0"/>
              <a:t>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670E1-C7CE-C64A-97E8-CB585972D50B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93242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m 32" descr="Uma imagem com captura de ecrã, Saturação de cores, luz, arte&#10;&#10;Os conteúdos gerados por IA poderão estar incorretos.">
            <a:extLst>
              <a:ext uri="{FF2B5EF4-FFF2-40B4-BE49-F238E27FC236}">
                <a16:creationId xmlns:a16="http://schemas.microsoft.com/office/drawing/2014/main" id="{46F5EC90-FA6B-352F-C17D-8F6BD5F5FD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1476" t="3786" r="4938" b="22633"/>
          <a:stretch/>
        </p:blipFill>
        <p:spPr>
          <a:xfrm>
            <a:off x="0" y="0"/>
            <a:ext cx="12190979" cy="6858000"/>
          </a:xfrm>
          <a:prstGeom prst="rect">
            <a:avLst/>
          </a:prstGeom>
        </p:spPr>
      </p:pic>
      <p:sp>
        <p:nvSpPr>
          <p:cNvPr id="16" name="Marcador de Posição da Imagem 15">
            <a:extLst>
              <a:ext uri="{FF2B5EF4-FFF2-40B4-BE49-F238E27FC236}">
                <a16:creationId xmlns:a16="http://schemas.microsoft.com/office/drawing/2014/main" id="{4B4DDB07-826B-5429-4F94-A3D9607F65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74119" y="825967"/>
            <a:ext cx="4938739" cy="4943008"/>
          </a:xfrm>
          <a:custGeom>
            <a:avLst/>
            <a:gdLst>
              <a:gd name="connsiteX0" fmla="*/ 2752725 w 5510212"/>
              <a:gd name="connsiteY0" fmla="*/ 0 h 5514975"/>
              <a:gd name="connsiteX1" fmla="*/ 5510212 w 5510212"/>
              <a:gd name="connsiteY1" fmla="*/ 2757488 h 5514975"/>
              <a:gd name="connsiteX2" fmla="*/ 2752725 w 5510212"/>
              <a:gd name="connsiteY2" fmla="*/ 5514975 h 5514975"/>
              <a:gd name="connsiteX3" fmla="*/ 473202 w 5510212"/>
              <a:gd name="connsiteY3" fmla="*/ 5514975 h 5514975"/>
              <a:gd name="connsiteX4" fmla="*/ 5219 w 5510212"/>
              <a:gd name="connsiteY4" fmla="*/ 5140237 h 5514975"/>
              <a:gd name="connsiteX5" fmla="*/ 0 w 5510212"/>
              <a:gd name="connsiteY5" fmla="*/ 5091074 h 5514975"/>
              <a:gd name="connsiteX6" fmla="*/ 0 w 5510212"/>
              <a:gd name="connsiteY6" fmla="*/ 2663964 h 5514975"/>
              <a:gd name="connsiteX7" fmla="*/ 9543 w 5510212"/>
              <a:gd name="connsiteY7" fmla="*/ 2476589 h 5514975"/>
              <a:gd name="connsiteX8" fmla="*/ 2752725 w 5510212"/>
              <a:gd name="connsiteY8" fmla="*/ 0 h 551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0212" h="5514975">
                <a:moveTo>
                  <a:pt x="2752725" y="0"/>
                </a:moveTo>
                <a:cubicBezTo>
                  <a:pt x="4278534" y="0"/>
                  <a:pt x="5510212" y="1240869"/>
                  <a:pt x="5510212" y="2757488"/>
                </a:cubicBezTo>
                <a:cubicBezTo>
                  <a:pt x="5510212" y="4283297"/>
                  <a:pt x="4278534" y="5514975"/>
                  <a:pt x="2752725" y="5514975"/>
                </a:cubicBezTo>
                <a:lnTo>
                  <a:pt x="473202" y="5514975"/>
                </a:lnTo>
                <a:cubicBezTo>
                  <a:pt x="248007" y="5514975"/>
                  <a:pt x="50961" y="5353117"/>
                  <a:pt x="5219" y="5140237"/>
                </a:cubicBezTo>
                <a:lnTo>
                  <a:pt x="0" y="5091074"/>
                </a:lnTo>
                <a:lnTo>
                  <a:pt x="0" y="2663964"/>
                </a:lnTo>
                <a:lnTo>
                  <a:pt x="9543" y="2476589"/>
                </a:lnTo>
                <a:cubicBezTo>
                  <a:pt x="151423" y="1090608"/>
                  <a:pt x="1330895" y="0"/>
                  <a:pt x="2752725" y="0"/>
                </a:cubicBez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pt-PT" dirty="0"/>
          </a:p>
        </p:txBody>
      </p:sp>
      <p:sp>
        <p:nvSpPr>
          <p:cNvPr id="22" name="Marcador de Posição do Texto 21">
            <a:extLst>
              <a:ext uri="{FF2B5EF4-FFF2-40B4-BE49-F238E27FC236}">
                <a16:creationId xmlns:a16="http://schemas.microsoft.com/office/drawing/2014/main" id="{013F12CB-15CC-0C94-EE75-F287C8E5A0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3021" y="1694274"/>
            <a:ext cx="5301684" cy="1363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060"/>
              </a:lnSpc>
              <a:buNone/>
              <a:defRPr sz="4800" b="1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PT" dirty="0"/>
              <a:t>Título da sessão:</a:t>
            </a:r>
          </a:p>
          <a:p>
            <a:pPr lvl="0"/>
            <a:r>
              <a:rPr lang="pt-PT" dirty="0"/>
              <a:t>título da palestra</a:t>
            </a:r>
          </a:p>
        </p:txBody>
      </p:sp>
      <p:sp>
        <p:nvSpPr>
          <p:cNvPr id="23" name="Marcador de Posição do Texto 21">
            <a:extLst>
              <a:ext uri="{FF2B5EF4-FFF2-40B4-BE49-F238E27FC236}">
                <a16:creationId xmlns:a16="http://schemas.microsoft.com/office/drawing/2014/main" id="{4B1E3E7C-1E6B-8DC6-462C-DFDAE2EBFB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3019" y="937037"/>
            <a:ext cx="5610225" cy="520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i="0">
                <a:solidFill>
                  <a:schemeClr val="bg2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PT" dirty="0"/>
              <a:t>Sessão Completa</a:t>
            </a:r>
          </a:p>
        </p:txBody>
      </p:sp>
      <p:sp>
        <p:nvSpPr>
          <p:cNvPr id="29" name="Marcador de Posição do Texto 21">
            <a:extLst>
              <a:ext uri="{FF2B5EF4-FFF2-40B4-BE49-F238E27FC236}">
                <a16:creationId xmlns:a16="http://schemas.microsoft.com/office/drawing/2014/main" id="{3693DE96-4867-6349-F68C-B4672186D1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3021" y="3382397"/>
            <a:ext cx="5301684" cy="3680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40"/>
              </a:lnSpc>
              <a:buNone/>
              <a:defRPr sz="3200" b="1" i="0">
                <a:solidFill>
                  <a:schemeClr val="tx2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PT" dirty="0"/>
              <a:t>Nome do orador</a:t>
            </a:r>
          </a:p>
        </p:txBody>
      </p:sp>
      <p:sp>
        <p:nvSpPr>
          <p:cNvPr id="30" name="Marcador de Posição do Texto 21">
            <a:extLst>
              <a:ext uri="{FF2B5EF4-FFF2-40B4-BE49-F238E27FC236}">
                <a16:creationId xmlns:a16="http://schemas.microsoft.com/office/drawing/2014/main" id="{795C15DC-CF6A-5749-CE51-AB6E762353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3021" y="3853044"/>
            <a:ext cx="5301684" cy="3680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40"/>
              </a:lnSpc>
              <a:buNone/>
              <a:defRPr sz="3200" b="0" i="0">
                <a:solidFill>
                  <a:schemeClr val="tx2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457200" indent="0">
              <a:buNone/>
              <a:defRPr>
                <a:solidFill>
                  <a:schemeClr val="tx2"/>
                </a:solidFill>
              </a:defRPr>
            </a:lvl2pPr>
            <a:lvl3pPr marL="914400" indent="0">
              <a:buNone/>
              <a:defRPr>
                <a:solidFill>
                  <a:schemeClr val="tx2"/>
                </a:solidFill>
              </a:defRPr>
            </a:lvl3pPr>
            <a:lvl4pPr marL="1371600" indent="0">
              <a:buNone/>
              <a:defRPr>
                <a:solidFill>
                  <a:schemeClr val="tx2"/>
                </a:solidFill>
              </a:defRPr>
            </a:lvl4pPr>
            <a:lvl5pPr marL="1828800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PT" dirty="0"/>
              <a:t>Afiliação</a:t>
            </a:r>
          </a:p>
        </p:txBody>
      </p:sp>
    </p:spTree>
    <p:extLst>
      <p:ext uri="{BB962C8B-B14F-4D97-AF65-F5344CB8AC3E}">
        <p14:creationId xmlns:p14="http://schemas.microsoft.com/office/powerpoint/2010/main" val="26280229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7258BBC2-19BE-1B81-749A-CE3569228A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E4C9F16-BD85-9E0D-D072-03C335363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12" y="91711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t-PT" dirty="0"/>
              <a:t>Clique para editar o estilo de título do Modelo Global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115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FA3C9B44-C682-9971-2A58-BBB986F819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CFEA9EE-8587-EF4C-C535-752BCF905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15" y="91481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PT" dirty="0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8135E1B-E18D-BCDE-33A7-B8E9C84B98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0140" y="2242314"/>
            <a:ext cx="5181600" cy="32325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FC290AE-4A2F-9B74-D320-827DD3AD0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42314"/>
            <a:ext cx="5181600" cy="32325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93601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EEE51EA-5199-5899-D6A4-33FB0C2DC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2345813-7754-5C8D-1BE6-C3AFBE048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13" y="93287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PT" dirty="0"/>
              <a:t>Clique para editar o estilo de 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3926838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097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A89A33AE-910C-840D-2C7B-CEC36C053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894193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pt-PT" dirty="0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773918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 dirty="0"/>
              <a:t>Clique para editar os estilos do texto de Modelo Global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6EE71CC-3FC3-C629-796D-34310401FE4F}"/>
              </a:ext>
            </a:extLst>
          </p:cNvPr>
          <p:cNvSpPr txBox="1"/>
          <p:nvPr userDrawn="1"/>
        </p:nvSpPr>
        <p:spPr>
          <a:xfrm>
            <a:off x="10392032" y="32127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50942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09C0DD39-3971-BA40-8B86-986C6A2835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963" y="2205317"/>
            <a:ext cx="5127583" cy="33528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6989" y="949499"/>
            <a:ext cx="11486924" cy="137477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pt-PT" dirty="0"/>
              <a:t>Título slide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3621" y="2205317"/>
            <a:ext cx="6243417" cy="33528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631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0E4AE8B9-A72A-4F55-D91D-41831647B7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38" y="901050"/>
            <a:ext cx="8114556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PT" dirty="0"/>
              <a:t>Clique para editar o estilo de título do Modelo Global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2989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4" y="897772"/>
            <a:ext cx="4437062" cy="1442258"/>
          </a:xfrm>
          <a:prstGeom prst="rect">
            <a:avLst/>
          </a:prstGeom>
        </p:spPr>
        <p:txBody>
          <a:bodyPr anchor="b"/>
          <a:lstStyle>
            <a:lvl1pPr>
              <a:defRPr sz="3200" b="1" i="0">
                <a:solidFill>
                  <a:schemeClr val="tx2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1pPr>
          </a:lstStyle>
          <a:p>
            <a:r>
              <a:rPr lang="pt-PT" dirty="0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016000"/>
            <a:ext cx="6172200" cy="4845050"/>
          </a:xfrm>
          <a:prstGeom prst="rect">
            <a:avLst/>
          </a:prstGeom>
        </p:spPr>
        <p:txBody>
          <a:bodyPr/>
          <a:lstStyle>
            <a:lvl1pPr>
              <a:defRPr sz="32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 sz="28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 sz="24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 sz="2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4964" y="2493818"/>
            <a:ext cx="4437062" cy="33751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dirty="0"/>
              <a:t>Clique para editar os estilos do texto de Modelo Global</a:t>
            </a:r>
          </a:p>
        </p:txBody>
      </p:sp>
    </p:spTree>
    <p:extLst>
      <p:ext uri="{BB962C8B-B14F-4D97-AF65-F5344CB8AC3E}">
        <p14:creationId xmlns:p14="http://schemas.microsoft.com/office/powerpoint/2010/main" val="3814633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27339F68-EF4C-69CB-C006-DE6DBB4B2A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463" y="970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pt-PT" dirty="0"/>
              <a:t>Clique para editar o estilo de título do Modelo Global</a:t>
            </a:r>
            <a:endParaRPr lang="en-US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2FF5BB5-4DB1-6DBB-D738-E7D33C121F27}"/>
              </a:ext>
            </a:extLst>
          </p:cNvPr>
          <p:cNvSpPr txBox="1"/>
          <p:nvPr userDrawn="1"/>
        </p:nvSpPr>
        <p:spPr>
          <a:xfrm>
            <a:off x="334963" y="2362183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>
                <a:solidFill>
                  <a:schemeClr val="tx2"/>
                </a:solidFill>
              </a:rPr>
              <a:t>Clique para editar o estilo de 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val="12516786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9662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C6B6A6E4-3E4F-85D6-F38E-A4A255F5FE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DF434E0-B0CB-456A-374C-C132FC5D1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894193"/>
            <a:ext cx="11509374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pt-PT" dirty="0"/>
              <a:t>Clique para editar o estilo de título do Modelo Global</a:t>
            </a:r>
            <a:endParaRPr lang="en-US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4DF3804-CBE1-D72A-B628-F19D80A48D39}"/>
              </a:ext>
            </a:extLst>
          </p:cNvPr>
          <p:cNvSpPr txBox="1"/>
          <p:nvPr userDrawn="1"/>
        </p:nvSpPr>
        <p:spPr>
          <a:xfrm>
            <a:off x="10392032" y="32127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761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163A7728-4F9B-AC26-4442-048C34CF1B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95A9A0A-A815-5ABD-22C4-4656252594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739" y="966125"/>
            <a:ext cx="11486924" cy="137477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pt-PT" dirty="0"/>
              <a:t>Título slide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F8DE8AE-388B-852D-DCD0-EA7D9F58F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963" y="2205317"/>
            <a:ext cx="5127583" cy="33528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defRPr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defRPr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defRPr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defRPr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3A495FB-97F1-647B-600E-E590A58CBB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13621" y="2205317"/>
            <a:ext cx="6243417" cy="33528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64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81B2C94D-2299-2DC8-6091-3312267BDE7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509210" y="6084810"/>
            <a:ext cx="7772400" cy="49379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69ECDCC-6787-7055-A170-FED80F02993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341212" y="5731950"/>
            <a:ext cx="2105797" cy="91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7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6" r:id="rId4"/>
    <p:sldLayoutId id="2147483668" r:id="rId5"/>
    <p:sldLayoutId id="2147483670" r:id="rId6"/>
    <p:sldLayoutId id="214748367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255">
          <p15:clr>
            <a:srgbClr val="F26B43"/>
          </p15:clr>
        </p15:guide>
        <p15:guide id="4" orient="horz" pos="3634">
          <p15:clr>
            <a:srgbClr val="F26B43"/>
          </p15:clr>
        </p15:guide>
        <p15:guide id="5" orient="horz" pos="6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44E4D6B-726F-D831-1EF5-B4532EB0966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509210" y="6052958"/>
            <a:ext cx="7772400" cy="79519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C2B37BD-18C0-2A5D-F942-C5923503177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341212" y="5731950"/>
            <a:ext cx="2105796" cy="91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3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8" r:id="rId5"/>
    <p:sldLayoutId id="214748367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1" userDrawn="1">
          <p15:clr>
            <a:srgbClr val="F26B43"/>
          </p15:clr>
        </p15:guide>
        <p15:guide id="2" pos="7469" userDrawn="1">
          <p15:clr>
            <a:srgbClr val="F26B43"/>
          </p15:clr>
        </p15:guide>
        <p15:guide id="3" orient="horz" pos="210" userDrawn="1">
          <p15:clr>
            <a:srgbClr val="F26B43"/>
          </p15:clr>
        </p15:guide>
        <p15:guide id="4" orient="horz" pos="3612" userDrawn="1">
          <p15:clr>
            <a:srgbClr val="F26B43"/>
          </p15:clr>
        </p15:guide>
        <p15:guide id="5" orient="horz" pos="6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ção da Imagem 7">
            <a:extLst>
              <a:ext uri="{FF2B5EF4-FFF2-40B4-BE49-F238E27FC236}">
                <a16:creationId xmlns:a16="http://schemas.microsoft.com/office/drawing/2014/main" id="{047FD52B-2CB5-E5BB-BB94-9BC39767F30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2436" r="12436"/>
          <a:stretch/>
        </p:blipFill>
        <p:spPr>
          <a:xfrm>
            <a:off x="9184226" y="3646601"/>
            <a:ext cx="2164488" cy="2166359"/>
          </a:xfrm>
          <a:gradFill>
            <a:gsLst>
              <a:gs pos="0">
                <a:schemeClr val="accent1">
                  <a:alpha val="0"/>
                  <a:lumMod val="53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3A894DA-00C2-75DE-D80C-F17A7093AE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126" y="1868544"/>
            <a:ext cx="10271760" cy="2485876"/>
          </a:xfrm>
        </p:spPr>
        <p:txBody>
          <a:bodyPr/>
          <a:lstStyle/>
          <a:p>
            <a:r>
              <a:rPr lang="pt-PT" dirty="0"/>
              <a:t>Alargar horizontes: </a:t>
            </a:r>
            <a:r>
              <a:rPr lang="pt-PT" b="0" dirty="0"/>
              <a:t>Ciência Cidadã e Cocriação em projetos financiados pela UE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B37DB1B2-A00F-0CAB-EDD0-6825E0D8FB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0115" y="825967"/>
            <a:ext cx="5610225" cy="520700"/>
          </a:xfrm>
        </p:spPr>
        <p:txBody>
          <a:bodyPr/>
          <a:lstStyle/>
          <a:p>
            <a:r>
              <a:rPr lang="pt-PT" dirty="0"/>
              <a:t>Sessão completa</a:t>
            </a:r>
          </a:p>
        </p:txBody>
      </p:sp>
      <p:pic>
        <p:nvPicPr>
          <p:cNvPr id="7" name="Imagem 6" descr="Uma imagem com captura de ecrã, círculo, Simetria, Saturação de cores&#10;&#10;Os conteúdos gerados por IA poderão estar incorretos.">
            <a:extLst>
              <a:ext uri="{FF2B5EF4-FFF2-40B4-BE49-F238E27FC236}">
                <a16:creationId xmlns:a16="http://schemas.microsoft.com/office/drawing/2014/main" id="{10188FB0-5BFB-4623-DD86-C3DB8A2F5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6712" y="4125409"/>
            <a:ext cx="1516498" cy="150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70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329A94-A0D4-C16D-EF04-9D74D9BE8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28" y="647608"/>
            <a:ext cx="11613197" cy="5673425"/>
          </a:xfrm>
        </p:spPr>
        <p:txBody>
          <a:bodyPr/>
          <a:lstStyle/>
          <a:p>
            <a:br>
              <a:rPr lang="pt-PT" sz="2400" dirty="0"/>
            </a:br>
            <a:r>
              <a:rPr lang="pt-PT" sz="2400" b="1" dirty="0"/>
              <a:t>Cristina Luís</a:t>
            </a:r>
            <a:r>
              <a:rPr lang="pt-PT" sz="2400" dirty="0"/>
              <a:t>, CIUHCT, FCUL  </a:t>
            </a:r>
            <a:r>
              <a:rPr lang="pt-PT" sz="2400" b="1" dirty="0">
                <a:solidFill>
                  <a:schemeClr val="bg2">
                    <a:lumMod val="90000"/>
                  </a:schemeClr>
                </a:solidFill>
              </a:rPr>
              <a:t>MORE4NATURE</a:t>
            </a:r>
            <a:br>
              <a:rPr lang="pt-PT" sz="2400" dirty="0"/>
            </a:br>
            <a:br>
              <a:rPr lang="pt-PT" sz="2400" dirty="0"/>
            </a:br>
            <a:r>
              <a:rPr lang="pt-PT" sz="2400" b="1" dirty="0"/>
              <a:t>Maria Vicente, </a:t>
            </a:r>
            <a:r>
              <a:rPr lang="pt-PT" sz="2400" dirty="0"/>
              <a:t>Plataforma de Ciência Aberta / Ciência Viva   </a:t>
            </a:r>
            <a:r>
              <a:rPr lang="pt-PT" sz="2400" b="1" dirty="0">
                <a:solidFill>
                  <a:schemeClr val="bg2">
                    <a:lumMod val="90000"/>
                  </a:schemeClr>
                </a:solidFill>
              </a:rPr>
              <a:t>WELLBEING  BLITZ / IMPETUS</a:t>
            </a:r>
            <a:br>
              <a:rPr lang="pt-PT" sz="2400" dirty="0"/>
            </a:br>
            <a:br>
              <a:rPr lang="pt-PT" sz="2400" dirty="0"/>
            </a:br>
            <a:r>
              <a:rPr lang="pt-PT" sz="2400" b="1" dirty="0"/>
              <a:t>Elisabete Brigadeiro</a:t>
            </a:r>
            <a:r>
              <a:rPr lang="pt-PT" sz="2400" dirty="0"/>
              <a:t>, Gabinete de Ciência e Inovação / Município de Oeiras</a:t>
            </a:r>
            <a:br>
              <a:rPr lang="pt-PT" sz="2400" dirty="0"/>
            </a:br>
            <a:r>
              <a:rPr lang="pt-PT" sz="2400" b="1" dirty="0"/>
              <a:t>Inês Sardinha e Giovanna </a:t>
            </a:r>
            <a:r>
              <a:rPr lang="pt-PT" sz="2400" b="1" dirty="0" err="1"/>
              <a:t>Dellarole</a:t>
            </a:r>
            <a:r>
              <a:rPr lang="pt-PT" sz="2400" dirty="0"/>
              <a:t>, Programa Ciência + Cidadã, ITQB NOVA, Município de Oeiras  </a:t>
            </a:r>
            <a:r>
              <a:rPr lang="pt-PT" sz="2400" b="1" dirty="0">
                <a:solidFill>
                  <a:schemeClr val="bg2">
                    <a:lumMod val="90000"/>
                  </a:schemeClr>
                </a:solidFill>
              </a:rPr>
              <a:t>OEIRAS EXPERIMENTA IMPETUS</a:t>
            </a:r>
            <a:br>
              <a:rPr lang="pt-PT" sz="2400" dirty="0"/>
            </a:br>
            <a:br>
              <a:rPr lang="pt-PT" sz="2400" dirty="0"/>
            </a:br>
            <a:r>
              <a:rPr lang="pt-PT" sz="2400" b="1" dirty="0"/>
              <a:t>Alexandra Melo de Vasconcelos</a:t>
            </a:r>
            <a:r>
              <a:rPr lang="pt-PT" sz="2400" dirty="0"/>
              <a:t>, Gabinete de Ciência e Inovação / Município de Oeiras </a:t>
            </a:r>
            <a:r>
              <a:rPr lang="pt-PT" sz="2400" b="1" dirty="0">
                <a:solidFill>
                  <a:schemeClr val="bg2">
                    <a:lumMod val="90000"/>
                  </a:schemeClr>
                </a:solidFill>
              </a:rPr>
              <a:t>BAUHAUS OF THE SEA SAILS / SEA MIC-EUTOPIA HEALTH &amp; DXHUB</a:t>
            </a:r>
            <a:br>
              <a:rPr lang="pt-PT" sz="2400" dirty="0"/>
            </a:br>
            <a:br>
              <a:rPr lang="pt-PT" sz="2400" dirty="0"/>
            </a:br>
            <a:r>
              <a:rPr lang="pt-PT" sz="2400" b="1" dirty="0"/>
              <a:t>Moderação: </a:t>
            </a:r>
            <a:br>
              <a:rPr lang="pt-PT" sz="2400" dirty="0"/>
            </a:br>
            <a:r>
              <a:rPr lang="pt-PT" sz="2400" dirty="0"/>
              <a:t>Maria João Leão, Programa Ciência + Cidadã, ITQB NOVA, Município de Oeiras</a:t>
            </a:r>
            <a:br>
              <a:rPr lang="pt-PT" sz="2400" dirty="0"/>
            </a:br>
            <a:br>
              <a:rPr lang="pt-PT" sz="2400" dirty="0"/>
            </a:br>
            <a:br>
              <a:rPr lang="pt-PT" sz="2400" dirty="0"/>
            </a:br>
            <a:endParaRPr lang="pt-PT" sz="2400" dirty="0"/>
          </a:p>
        </p:txBody>
      </p:sp>
      <p:sp>
        <p:nvSpPr>
          <p:cNvPr id="3" name="Marcador de Posição do Texto 21">
            <a:extLst>
              <a:ext uri="{FF2B5EF4-FFF2-40B4-BE49-F238E27FC236}">
                <a16:creationId xmlns:a16="http://schemas.microsoft.com/office/drawing/2014/main" id="{8EE9C1E3-8CF2-A9F1-7DB1-DB92435A52B2}"/>
              </a:ext>
            </a:extLst>
          </p:cNvPr>
          <p:cNvSpPr txBox="1">
            <a:spLocks/>
          </p:cNvSpPr>
          <p:nvPr/>
        </p:nvSpPr>
        <p:spPr>
          <a:xfrm>
            <a:off x="239028" y="344759"/>
            <a:ext cx="5127583" cy="5207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1" dirty="0"/>
              <a:t>Sessão Completa</a:t>
            </a:r>
          </a:p>
        </p:txBody>
      </p:sp>
    </p:spTree>
    <p:extLst>
      <p:ext uri="{BB962C8B-B14F-4D97-AF65-F5344CB8AC3E}">
        <p14:creationId xmlns:p14="http://schemas.microsoft.com/office/powerpoint/2010/main" val="3395274411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Sessão Completa Verde">
  <a:themeElements>
    <a:clrScheme name="SciComPt 1">
      <a:dk1>
        <a:srgbClr val="004C4D"/>
      </a:dk1>
      <a:lt1>
        <a:srgbClr val="00B2AE"/>
      </a:lt1>
      <a:dk2>
        <a:srgbClr val="EEEEEE"/>
      </a:dk2>
      <a:lt2>
        <a:srgbClr val="B3B3F3"/>
      </a:lt2>
      <a:accent1>
        <a:srgbClr val="B01744"/>
      </a:accent1>
      <a:accent2>
        <a:srgbClr val="004C4C"/>
      </a:accent2>
      <a:accent3>
        <a:srgbClr val="00B2AE"/>
      </a:accent3>
      <a:accent4>
        <a:srgbClr val="EDEDED"/>
      </a:accent4>
      <a:accent5>
        <a:srgbClr val="B2B2F3"/>
      </a:accent5>
      <a:accent6>
        <a:srgbClr val="AF1644"/>
      </a:accent6>
      <a:hlink>
        <a:srgbClr val="00B2AE"/>
      </a:hlink>
      <a:folHlink>
        <a:srgbClr val="00B2AE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4860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plate Sessão Completa Cinzento">
  <a:themeElements>
    <a:clrScheme name="SciComPt 1">
      <a:dk1>
        <a:srgbClr val="004C4D"/>
      </a:dk1>
      <a:lt1>
        <a:srgbClr val="00B2AE"/>
      </a:lt1>
      <a:dk2>
        <a:srgbClr val="EEEEEE"/>
      </a:dk2>
      <a:lt2>
        <a:srgbClr val="B3B3F3"/>
      </a:lt2>
      <a:accent1>
        <a:srgbClr val="B01744"/>
      </a:accent1>
      <a:accent2>
        <a:srgbClr val="004C4C"/>
      </a:accent2>
      <a:accent3>
        <a:srgbClr val="00B2AE"/>
      </a:accent3>
      <a:accent4>
        <a:srgbClr val="EDEDED"/>
      </a:accent4>
      <a:accent5>
        <a:srgbClr val="B2B2F3"/>
      </a:accent5>
      <a:accent6>
        <a:srgbClr val="AF1644"/>
      </a:accent6>
      <a:hlink>
        <a:srgbClr val="00B2AE"/>
      </a:hlink>
      <a:folHlink>
        <a:srgbClr val="00B2AE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1488</TotalTime>
  <Words>127</Words>
  <Application>Microsoft Macintosh PowerPoint</Application>
  <PresentationFormat>Widescreen</PresentationFormat>
  <Paragraphs>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Inter Medium</vt:lpstr>
      <vt:lpstr>Aptos</vt:lpstr>
      <vt:lpstr>Arial</vt:lpstr>
      <vt:lpstr>Inter SemiBold</vt:lpstr>
      <vt:lpstr>Inter</vt:lpstr>
      <vt:lpstr>Template Sessão Completa Verde</vt:lpstr>
      <vt:lpstr>Template Sessão Completa Cinzento</vt:lpstr>
      <vt:lpstr>PowerPoint Presentation</vt:lpstr>
      <vt:lpstr> Cristina Luís, CIUHCT, FCUL  MORE4NATURE  Maria Vicente, Plataforma de Ciência Aberta / Ciência Viva   WELLBEING  BLITZ / IMPETUS  Elisabete Brigadeiro, Gabinete de Ciência e Inovação / Município de Oeiras Inês Sardinha e Giovanna Dellarole, Programa Ciência + Cidadã, ITQB NOVA, Município de Oeiras  OEIRAS EXPERIMENTA IMPETUS  Alexandra Melo de Vasconcelos, Gabinete de Ciência e Inovação / Município de Oeiras BAUHAUS OF THE SEA SAILS / SEA MIC-EUTOPIA HEALTH &amp; DXHUB  Moderação:  Maria João Leão, Programa Ciência + Cidadã, ITQB NOVA, Município de Oeiras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Élia Vieira</dc:creator>
  <cp:lastModifiedBy>Maria João Leão</cp:lastModifiedBy>
  <cp:revision>8</cp:revision>
  <dcterms:created xsi:type="dcterms:W3CDTF">2025-03-20T10:35:54Z</dcterms:created>
  <dcterms:modified xsi:type="dcterms:W3CDTF">2025-04-08T22:57:56Z</dcterms:modified>
</cp:coreProperties>
</file>